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270" r:id="rId4"/>
    <p:sldId id="271" r:id="rId5"/>
    <p:sldId id="265" r:id="rId6"/>
    <p:sldId id="272" r:id="rId7"/>
    <p:sldId id="273" r:id="rId8"/>
    <p:sldId id="274" r:id="rId9"/>
    <p:sldId id="275" r:id="rId10"/>
    <p:sldId id="264" r:id="rId11"/>
    <p:sldId id="317" r:id="rId12"/>
    <p:sldId id="318" r:id="rId13"/>
    <p:sldId id="319" r:id="rId14"/>
    <p:sldId id="32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942D0B"/>
    <a:srgbClr val="76280B"/>
    <a:srgbClr val="F6BF73"/>
    <a:srgbClr val="F9D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655" autoAdjust="0"/>
  </p:normalViewPr>
  <p:slideViewPr>
    <p:cSldViewPr snapToGrid="0">
      <p:cViewPr varScale="1">
        <p:scale>
          <a:sx n="102" d="100"/>
          <a:sy n="102" d="100"/>
        </p:scale>
        <p:origin x="2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805758-D2E5-47F1-BDC8-64F96AB837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4D7A7-60FE-4B51-8D3B-098FB2A1B3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66161-D383-45DC-9645-1D21647A8641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8030B-DA71-4B18-AA7C-F991BCB51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65FCA-070F-4A6D-A2E0-D5EBEAABC9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4D2B8-7AFA-4F86-9DF3-A6BBE4E23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789D0-CA34-4934-A369-C3113E12A3EF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79418-37EB-4378-AD22-89DBB000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4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was important about this learning experience?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is it relevant to your course, yourself, or your society or community?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Why is this significant?</a:t>
            </a:r>
          </a:p>
          <a:p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70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steps will you be taking as a result of this learning experience?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Did you learn from any failed experiences?  How will you do things differently?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advice will you give to others so they can learn from your experiences?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can you share what you learned with a real-world audience?  </a:t>
            </a:r>
          </a:p>
          <a:p>
            <a:endParaRPr lang="en-US" dirty="0"/>
          </a:p>
          <a:p>
            <a:r>
              <a:rPr lang="en-US" b="1" dirty="0"/>
              <a:t>Some examples of next steps might be: </a:t>
            </a:r>
          </a:p>
          <a:p>
            <a:pPr marL="228600" indent="-228600">
              <a:buAutoNum type="arabicPeriod"/>
            </a:pPr>
            <a:r>
              <a:rPr lang="en-US" dirty="0"/>
              <a:t>After</a:t>
            </a:r>
            <a:r>
              <a:rPr lang="en-US" baseline="0" dirty="0"/>
              <a:t> delivering my first persuasive presentation, I am thinking about joining the debate team.</a:t>
            </a:r>
          </a:p>
          <a:p>
            <a:pPr marL="228600" indent="-228600">
              <a:buAutoNum type="arabicPeriod"/>
            </a:pPr>
            <a:r>
              <a:rPr lang="en-US" baseline="0" dirty="0"/>
              <a:t>After making my first film, I’m considering entering it in our school film festival or local film festival.</a:t>
            </a:r>
          </a:p>
          <a:p>
            <a:pPr marL="228600" indent="-228600">
              <a:buAutoNum type="arabicPeriod"/>
            </a:pPr>
            <a:r>
              <a:rPr lang="en-US" baseline="0" dirty="0"/>
              <a:t>After connecting with this career expert, I’d like to do some research on that career field because it sounds interesting to 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share your next steps.  It also helps to add some video content to explain your message.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4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was important about this learning experience?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is it relevant to your course, yourself, or your society or community?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Why is this significant?</a:t>
            </a:r>
          </a:p>
          <a:p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75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was important about this learning experience?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is it relevant to your course, yourself, or your society or community?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Why is this significant?</a:t>
            </a:r>
          </a:p>
          <a:p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8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was important about this learning experience?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is it relevant to your course, yourself, or your society or community?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Why is this significant?</a:t>
            </a:r>
          </a:p>
          <a:p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8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was important about this learning experience?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is it relevant to your course, yourself, or your society or community?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Why is this significant?</a:t>
            </a:r>
          </a:p>
          <a:p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70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steps will you be taking as a result of this learning experience?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Did you learn from any failed experiences?  How will you do things differently?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advice will you give to others so they can learn from your experiences?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can you share what you learned with a real-world audience?  </a:t>
            </a:r>
          </a:p>
          <a:p>
            <a:endParaRPr lang="en-US" dirty="0"/>
          </a:p>
          <a:p>
            <a:r>
              <a:rPr lang="en-US" b="1" dirty="0"/>
              <a:t>Some examples of next steps might be: </a:t>
            </a:r>
          </a:p>
          <a:p>
            <a:pPr marL="228600" indent="-228600">
              <a:buAutoNum type="arabicPeriod"/>
            </a:pPr>
            <a:r>
              <a:rPr lang="en-US" dirty="0"/>
              <a:t>After</a:t>
            </a:r>
            <a:r>
              <a:rPr lang="en-US" baseline="0" dirty="0"/>
              <a:t> delivering my first persuasive presentation, I am thinking about joining the debate team.</a:t>
            </a:r>
          </a:p>
          <a:p>
            <a:pPr marL="228600" indent="-228600">
              <a:buAutoNum type="arabicPeriod"/>
            </a:pPr>
            <a:r>
              <a:rPr lang="en-US" baseline="0" dirty="0"/>
              <a:t>After making my first film, I’m considering entering it in our school film festival or local film festival.</a:t>
            </a:r>
          </a:p>
          <a:p>
            <a:pPr marL="228600" indent="-228600">
              <a:buAutoNum type="arabicPeriod"/>
            </a:pPr>
            <a:r>
              <a:rPr lang="en-US" baseline="0" dirty="0"/>
              <a:t>After connecting with this career expert, I’d like to do some research on that career field because it sounds interesting to 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share your next steps.  It also helps to add some video content to explain your message.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71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09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steps will you be taking as a result of this learning experience?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Did you learn from any failed experiences?  How will you do things differently?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advice will you give to others so they can learn from your experiences?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can you share what you learned with a real-world audience?  </a:t>
            </a:r>
          </a:p>
          <a:p>
            <a:endParaRPr lang="en-US" dirty="0"/>
          </a:p>
          <a:p>
            <a:r>
              <a:rPr lang="en-US" b="1" dirty="0"/>
              <a:t>Some examples of next steps might be: </a:t>
            </a:r>
          </a:p>
          <a:p>
            <a:pPr marL="228600" indent="-228600">
              <a:buAutoNum type="arabicPeriod"/>
            </a:pPr>
            <a:r>
              <a:rPr lang="en-US" dirty="0"/>
              <a:t>After</a:t>
            </a:r>
            <a:r>
              <a:rPr lang="en-US" baseline="0" dirty="0"/>
              <a:t> delivering my first persuasive presentation, I am thinking about joining the debate team.</a:t>
            </a:r>
          </a:p>
          <a:p>
            <a:pPr marL="228600" indent="-228600">
              <a:buAutoNum type="arabicPeriod"/>
            </a:pPr>
            <a:r>
              <a:rPr lang="en-US" baseline="0" dirty="0"/>
              <a:t>After making my first film, I’m considering entering it in our school film festival or local film festival.</a:t>
            </a:r>
          </a:p>
          <a:p>
            <a:pPr marL="228600" indent="-228600">
              <a:buAutoNum type="arabicPeriod"/>
            </a:pPr>
            <a:r>
              <a:rPr lang="en-US" baseline="0" dirty="0"/>
              <a:t>After connecting with this career expert, I’d like to do some research on that career field because it sounds interesting to 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share your next steps.  It also helps to add some video content to explain your message.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6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826893-9059-400D-A708-615823828BC9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4BD7AE3B-6321-488C-8378-B441F7AC62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52566813-48BF-44A8-9FBD-C9035FDE1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9098912-FEFB-4951-B070-7ED0F1D4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7187CCFC-946C-4708-98C2-CC97857A5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 bwMode="ltGray">
          <a:xfrm>
            <a:off x="1704975" y="2598834"/>
            <a:ext cx="87820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293" y="2742465"/>
            <a:ext cx="8494463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4394039"/>
            <a:ext cx="8493957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129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5/23/2024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22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59AF3-34E3-4F2D-B219-533C8164A410}"/>
              </a:ext>
            </a:extLst>
          </p:cNvPr>
          <p:cNvSpPr/>
          <p:nvPr userDrawn="1"/>
        </p:nvSpPr>
        <p:spPr>
          <a:xfrm>
            <a:off x="0" y="2590078"/>
            <a:ext cx="1602997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98DDA9-3997-4600-985C-44C2CABD0BA3}"/>
              </a:ext>
            </a:extLst>
          </p:cNvPr>
          <p:cNvSpPr/>
          <p:nvPr userDrawn="1"/>
        </p:nvSpPr>
        <p:spPr>
          <a:xfrm>
            <a:off x="10606797" y="2590077"/>
            <a:ext cx="1602997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3518" y="2750779"/>
            <a:ext cx="1171888" cy="1356442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896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2D2AED-B2EF-46D8-BC7C-81AE25C80786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8" name="Graphic 7" descr="Single gear">
              <a:extLst>
                <a:ext uri="{FF2B5EF4-FFF2-40B4-BE49-F238E27FC236}">
                  <a16:creationId xmlns:a16="http://schemas.microsoft.com/office/drawing/2014/main" id="{2F9289FC-9317-4EC5-8064-00D341850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09784D29-4AB9-4581-A176-2BC2AD58F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25EF2775-3EFB-4A64-8FAF-4D8B56AE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A34C11DA-4074-454D-800C-0FC5FBF1C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5/23/2024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540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446" y="2336873"/>
            <a:ext cx="5608336" cy="35993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5/23/2024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070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2620817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5/23/2024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022" y="2327474"/>
            <a:ext cx="6833757" cy="360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573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1090482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5/23/2024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0321" y="386862"/>
            <a:ext cx="9614617" cy="3867638"/>
          </a:xfrm>
        </p:spPr>
        <p:txBody>
          <a:bodyPr/>
          <a:lstStyle/>
          <a:p>
            <a:r>
              <a:rPr lang="en-US" noProof="0"/>
              <a:t>Click icon to add SmartArt graphic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599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B243BA-55F2-42F1-B294-0EB708FCD888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46408269-63CF-4017-AC0D-C35B044D30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7A3695B4-ADE3-45A9-8119-67D5F83A8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6B8F0030-0551-4558-8533-64D2E4838D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9607E3E-29E0-44E4-899A-0955FA4D3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D4251FC-462A-4B83-9F84-2358E52E3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5/23/2024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400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CAB52-C8F0-4659-9B95-C792632631CE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5E98770F-9E46-4F69-9A76-F671813A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F08BF8CF-C3C2-4767-B88B-DE07E6A62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E63AFEB7-4AAE-448E-8B0B-C2F228777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E279C731-1AAF-453A-94B0-6CC292039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5/23/2024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3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B2BD5A-C0EC-4AC1-BBF1-851D8321B964}"/>
              </a:ext>
            </a:extLst>
          </p:cNvPr>
          <p:cNvGrpSpPr/>
          <p:nvPr userDrawn="1"/>
        </p:nvGrpSpPr>
        <p:grpSpPr>
          <a:xfrm rot="5400000">
            <a:off x="188826" y="1282475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538A56DB-6938-460F-9BB3-A0A34C234B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E2A1D679-9D00-4DC7-82EC-B6C33270E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8DFB6E86-77FA-4731-B7FA-5A63254A3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982D40F0-DDB8-45E0-B9D1-5964842C7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D744A42C-4948-489C-8EB2-12C65C47E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9" y="5928628"/>
            <a:ext cx="10437812" cy="3211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1754188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-4931" y="4556102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332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7333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47994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5/23/2024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7334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8697" y="469803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8936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FC60FB4-27C2-4896-9B64-2DFE33815CE2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24" name="Graphic 23" descr="Single gear">
              <a:extLst>
                <a:ext uri="{FF2B5EF4-FFF2-40B4-BE49-F238E27FC236}">
                  <a16:creationId xmlns:a16="http://schemas.microsoft.com/office/drawing/2014/main" id="{EE89D477-BED5-4149-965A-0C122D97A0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5" name="Graphic 24" descr="Single gear">
              <a:extLst>
                <a:ext uri="{FF2B5EF4-FFF2-40B4-BE49-F238E27FC236}">
                  <a16:creationId xmlns:a16="http://schemas.microsoft.com/office/drawing/2014/main" id="{5CCE09A4-D09F-43A2-8459-2E9D3E960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6" name="Graphic 25" descr="Single gear">
              <a:extLst>
                <a:ext uri="{FF2B5EF4-FFF2-40B4-BE49-F238E27FC236}">
                  <a16:creationId xmlns:a16="http://schemas.microsoft.com/office/drawing/2014/main" id="{9A46A1B3-2A0B-4FFE-AE15-A11187E434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7" name="Graphic 26" descr="Single gear">
              <a:extLst>
                <a:ext uri="{FF2B5EF4-FFF2-40B4-BE49-F238E27FC236}">
                  <a16:creationId xmlns:a16="http://schemas.microsoft.com/office/drawing/2014/main" id="{D4F4A02A-94BC-4984-A372-3B77FC85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5/23/2024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283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F89FDF-9788-47AD-B230-0314E7C8D087}"/>
              </a:ext>
            </a:extLst>
          </p:cNvPr>
          <p:cNvGrpSpPr/>
          <p:nvPr userDrawn="1"/>
        </p:nvGrpSpPr>
        <p:grpSpPr>
          <a:xfrm rot="10800000">
            <a:off x="99308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9CD6B783-A97E-437E-B4E2-F7D761F0A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4699BB72-0480-4165-8D15-316CEED8C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685C07D9-1911-4085-8555-C992A61B1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D621B3C3-2371-4ED0-BC1D-87AABF852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:a16="http://schemas.microsoft.com/office/drawing/2014/main" id="{D7D15287-50FE-4441-BA06-D454D73F7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92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5/23/2024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85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493" y="748304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64D24B-EA78-4E18-9226-569365267E5E}"/>
              </a:ext>
            </a:extLst>
          </p:cNvPr>
          <p:cNvCxnSpPr/>
          <p:nvPr userDrawn="1"/>
        </p:nvCxnSpPr>
        <p:spPr>
          <a:xfrm>
            <a:off x="85711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2106131" y="790252"/>
            <a:ext cx="306080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noProof="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840076-AFCB-4C84-8E23-85DAD3CBEF3E}"/>
              </a:ext>
            </a:extLst>
          </p:cNvPr>
          <p:cNvCxnSpPr/>
          <p:nvPr userDrawn="1"/>
        </p:nvCxnSpPr>
        <p:spPr>
          <a:xfrm>
            <a:off x="52945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>
            <a:extLst>
              <a:ext uri="{FF2B5EF4-FFF2-40B4-BE49-F238E27FC236}">
                <a16:creationId xmlns:a16="http://schemas.microsoft.com/office/drawing/2014/main" id="{BBA20603-8433-4B38-976F-F18CF78D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32" y="735087"/>
            <a:ext cx="3060802" cy="108093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4611" y="735013"/>
            <a:ext cx="3060700" cy="10810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070225" cy="10588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106131" y="2116138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" name="Content Placeholder 56">
            <a:extLst>
              <a:ext uri="{FF2B5EF4-FFF2-40B4-BE49-F238E27FC236}">
                <a16:creationId xmlns:a16="http://schemas.microsoft.com/office/drawing/2014/main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84611" y="2103211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" name="Content Placeholder 56">
            <a:extLst>
              <a:ext uri="{FF2B5EF4-FFF2-40B4-BE49-F238E27FC236}">
                <a16:creationId xmlns:a16="http://schemas.microsoft.com/office/drawing/2014/main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59892" y="2097613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5301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 bwMode="blackWhite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C074DF2-6D4F-4B58-A82E-6322DB69A6CC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42297"/>
            <a:chOff x="7232499" y="-159283"/>
            <a:chExt cx="4959501" cy="5242297"/>
          </a:xfrm>
          <a:solidFill>
            <a:srgbClr val="76280B">
              <a:alpha val="60000"/>
            </a:srgbClr>
          </a:solidFill>
        </p:grpSpPr>
        <p:pic>
          <p:nvPicPr>
            <p:cNvPr id="29" name="Graphic 28" descr="Single gear">
              <a:extLst>
                <a:ext uri="{FF2B5EF4-FFF2-40B4-BE49-F238E27FC236}">
                  <a16:creationId xmlns:a16="http://schemas.microsoft.com/office/drawing/2014/main" id="{B9A8CB2C-0A50-43EC-A2C7-F536FF84DE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31" name="Graphic 30" descr="Single gear">
              <a:extLst>
                <a:ext uri="{FF2B5EF4-FFF2-40B4-BE49-F238E27FC236}">
                  <a16:creationId xmlns:a16="http://schemas.microsoft.com/office/drawing/2014/main" id="{71F3D36D-2C1A-4D06-A27F-6A64AA118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32" name="Graphic 31" descr="Single gear">
              <a:extLst>
                <a:ext uri="{FF2B5EF4-FFF2-40B4-BE49-F238E27FC236}">
                  <a16:creationId xmlns:a16="http://schemas.microsoft.com/office/drawing/2014/main" id="{61F0F601-D5AC-45C0-92B6-2376085B0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203014"/>
              <a:ext cx="2880000" cy="2880000"/>
            </a:xfrm>
            <a:prstGeom prst="rect">
              <a:avLst/>
            </a:prstGeom>
          </p:spPr>
        </p:pic>
        <p:pic>
          <p:nvPicPr>
            <p:cNvPr id="33" name="Graphic 32" descr="Single gear">
              <a:extLst>
                <a:ext uri="{FF2B5EF4-FFF2-40B4-BE49-F238E27FC236}">
                  <a16:creationId xmlns:a16="http://schemas.microsoft.com/office/drawing/2014/main" id="{DE792A6A-B423-4979-BD59-4CD4A7406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5/23/2024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56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0D0165-A38B-4CE8-AE4D-186DBC04F8D4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90C052C9-F1E0-4264-8CAC-31B0B8F76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92FFF3D-7B2E-44EB-83BA-5453FEC48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C5A9AF4-A787-49A3-83CF-889F9AEE0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B5D192A5-6FE9-49BC-9104-102935BA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5/23/2024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549" y="4930171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2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363D07-B7E9-4C17-BF5B-ADACCCAD7C6C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BF7F7D52-1EF2-49FA-AE87-7BE723289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ACC0D449-4064-40FD-A10D-BE7844EB8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1FE621D1-1FD9-49E2-99C8-0CB37634C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0EA6856C-35D0-465E-B0CB-B889D4DA0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493FB47-F1DA-40B8-A1F4-115CD1F70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5/23/2024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33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5BF6C-5F7D-464E-B42E-D194CF355A7E}"/>
              </a:ext>
            </a:extLst>
          </p:cNvPr>
          <p:cNvGrpSpPr/>
          <p:nvPr userDrawn="1"/>
        </p:nvGrpSpPr>
        <p:grpSpPr bwMode="ltGray">
          <a:xfrm rot="5400000">
            <a:off x="7096454" y="1615369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F045C13-A0AE-4F21-8EE7-47DCE4B458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D5197B13-7446-4E28-A62C-4543D7BD63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4B5B975A-536D-4192-B3DE-875F5E141A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BB09BB4-511A-4714-92A7-D9CA09D1F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5/23/2024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272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645" y="2336873"/>
            <a:ext cx="46983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1448" y="2336873"/>
            <a:ext cx="4700058" cy="3599316"/>
          </a:xfrm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5/23/2024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697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90C5C8C-B074-498F-921D-CC0B5DF8FBD3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270183A-92E0-49A5-B6BC-F19346763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6E086889-5472-4B65-A156-D0B8F369C3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4BCBF44F-62C7-4F40-99DF-85C459F43E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ABF64D53-5ED0-4A1D-A7EA-94CDB0D3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2565C769-10BF-4E7B-B099-B4FD45843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123" y="2336873"/>
            <a:ext cx="4700059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5/23/2024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71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5/23/2024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44" y="2161725"/>
            <a:ext cx="9613861" cy="370264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31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5/23/2024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934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5/23/2024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683A405-3ADE-448E-893F-D3D2E11CC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7819" y="2290763"/>
            <a:ext cx="8396362" cy="31003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02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166-2B42-4F11-BAA6-8ABAE1BE810C}" type="datetimeFigureOut">
              <a:rPr lang="en-US" noProof="0" smtClean="0"/>
              <a:t>5/23/2024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26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9" r:id="rId5"/>
    <p:sldLayoutId id="2147483665" r:id="rId6"/>
    <p:sldLayoutId id="2147483680" r:id="rId7"/>
    <p:sldLayoutId id="2147483666" r:id="rId8"/>
    <p:sldLayoutId id="2147483682" r:id="rId9"/>
    <p:sldLayoutId id="2147483667" r:id="rId10"/>
    <p:sldLayoutId id="2147483668" r:id="rId11"/>
    <p:sldLayoutId id="2147483681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mp"/><Relationship Id="rId5" Type="http://schemas.openxmlformats.org/officeDocument/2006/relationships/image" Target="../media/image25.tmp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tmp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r>
              <a:rPr lang="en-US" sz="4800" dirty="0"/>
              <a:t>Dobbs’ Go – Team Meeting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173D3-8B7E-4F91-B862-AC30CB0D27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Dobbs Elementary </a:t>
            </a:r>
          </a:p>
        </p:txBody>
      </p:sp>
      <p:pic>
        <p:nvPicPr>
          <p:cNvPr id="9" name="Graphic 8" descr="Book icon">
            <a:extLst>
              <a:ext uri="{FF2B5EF4-FFF2-40B4-BE49-F238E27FC236}">
                <a16:creationId xmlns:a16="http://schemas.microsoft.com/office/drawing/2014/main" id="{E26792AF-5D39-4A12-8EDD-CC09A60BD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993" y="2961000"/>
            <a:ext cx="936000" cy="93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84D8BA-2BFA-D412-6453-0BA237924DEB}"/>
              </a:ext>
            </a:extLst>
          </p:cNvPr>
          <p:cNvSpPr txBox="1"/>
          <p:nvPr/>
        </p:nvSpPr>
        <p:spPr>
          <a:xfrm>
            <a:off x="10595729" y="2865748"/>
            <a:ext cx="180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 23,  2024</a:t>
            </a:r>
          </a:p>
        </p:txBody>
      </p:sp>
    </p:spTree>
    <p:extLst>
      <p:ext uri="{BB962C8B-B14F-4D97-AF65-F5344CB8AC3E}">
        <p14:creationId xmlns:p14="http://schemas.microsoft.com/office/powerpoint/2010/main" val="190653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C4B6-A44A-491A-9345-D554EBE1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BASC -3 Results – Semester 1 </a:t>
            </a:r>
          </a:p>
        </p:txBody>
      </p:sp>
      <p:pic>
        <p:nvPicPr>
          <p:cNvPr id="7" name="Graphic 6" descr="Steps icon">
            <a:extLst>
              <a:ext uri="{FF2B5EF4-FFF2-40B4-BE49-F238E27FC236}">
                <a16:creationId xmlns:a16="http://schemas.microsoft.com/office/drawing/2014/main" id="{CFAFD888-408F-42CB-B314-5A856047E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14505" y="817447"/>
            <a:ext cx="952500" cy="952500"/>
          </a:xfrm>
          <a:prstGeom prst="rect">
            <a:avLst/>
          </a:prstGeom>
        </p:spPr>
      </p:pic>
      <p:sp>
        <p:nvSpPr>
          <p:cNvPr id="42" name="Oval 68">
            <a:extLst>
              <a:ext uri="{FF2B5EF4-FFF2-40B4-BE49-F238E27FC236}">
                <a16:creationId xmlns:a16="http://schemas.microsoft.com/office/drawing/2014/main" id="{AC52CD19-1014-49F6-9EFC-0B3E037B4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7" y="2086166"/>
            <a:ext cx="823913" cy="823913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4" name="Picture 3" descr="A screenshot of a report">
            <a:extLst>
              <a:ext uri="{FF2B5EF4-FFF2-40B4-BE49-F238E27FC236}">
                <a16:creationId xmlns:a16="http://schemas.microsoft.com/office/drawing/2014/main" id="{6F25B6C0-66A5-583F-B462-AFD18EA6F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097" y="2086166"/>
            <a:ext cx="6127535" cy="4564049"/>
          </a:xfrm>
          <a:prstGeom prst="rect">
            <a:avLst/>
          </a:prstGeom>
        </p:spPr>
      </p:pic>
      <p:pic>
        <p:nvPicPr>
          <p:cNvPr id="9" name="Picture 8" descr="A green and red circle with a pie chart">
            <a:extLst>
              <a:ext uri="{FF2B5EF4-FFF2-40B4-BE49-F238E27FC236}">
                <a16:creationId xmlns:a16="http://schemas.microsoft.com/office/drawing/2014/main" id="{66CE88BD-9C84-6666-0622-2CEF83684A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2072" y="2417130"/>
            <a:ext cx="4042433" cy="379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56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15D2-7F57-AF2A-38D7-55809878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29469"/>
            <a:ext cx="9205651" cy="2279986"/>
          </a:xfrm>
        </p:spPr>
        <p:txBody>
          <a:bodyPr/>
          <a:lstStyle/>
          <a:p>
            <a:r>
              <a:rPr lang="en-US" dirty="0"/>
              <a:t>              </a:t>
            </a:r>
            <a:r>
              <a:rPr lang="en-US" sz="4400" dirty="0"/>
              <a:t>Dobbs Writing Data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0A7FA2-B3B2-B8C8-96B8-1BC499C03FA7}"/>
              </a:ext>
            </a:extLst>
          </p:cNvPr>
          <p:cNvGraphicFramePr>
            <a:graphicFrameLocks noGrp="1"/>
          </p:cNvGraphicFramePr>
          <p:nvPr/>
        </p:nvGraphicFramePr>
        <p:xfrm>
          <a:off x="1011381" y="2580830"/>
          <a:ext cx="8722280" cy="288012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180045">
                  <a:extLst>
                    <a:ext uri="{9D8B030D-6E8A-4147-A177-3AD203B41FA5}">
                      <a16:colId xmlns:a16="http://schemas.microsoft.com/office/drawing/2014/main" val="2102184757"/>
                    </a:ext>
                  </a:extLst>
                </a:gridCol>
                <a:gridCol w="2180745">
                  <a:extLst>
                    <a:ext uri="{9D8B030D-6E8A-4147-A177-3AD203B41FA5}">
                      <a16:colId xmlns:a16="http://schemas.microsoft.com/office/drawing/2014/main" val="3459810518"/>
                    </a:ext>
                  </a:extLst>
                </a:gridCol>
                <a:gridCol w="2180745">
                  <a:extLst>
                    <a:ext uri="{9D8B030D-6E8A-4147-A177-3AD203B41FA5}">
                      <a16:colId xmlns:a16="http://schemas.microsoft.com/office/drawing/2014/main" val="2442932435"/>
                    </a:ext>
                  </a:extLst>
                </a:gridCol>
                <a:gridCol w="2180745">
                  <a:extLst>
                    <a:ext uri="{9D8B030D-6E8A-4147-A177-3AD203B41FA5}">
                      <a16:colId xmlns:a16="http://schemas.microsoft.com/office/drawing/2014/main" val="2459425089"/>
                    </a:ext>
                  </a:extLst>
                </a:gridCol>
              </a:tblGrid>
              <a:tr h="10955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en-US" sz="1200" kern="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October 2023</a:t>
                      </a:r>
                      <a:endParaRPr lang="en-US" sz="2800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January 2024</a:t>
                      </a:r>
                      <a:endParaRPr lang="en-US" sz="2800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March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Extended Response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379918"/>
                  </a:ext>
                </a:extLst>
              </a:tr>
              <a:tr h="584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3rd Grade</a:t>
                      </a:r>
                      <a:endParaRPr lang="en-US" sz="2800" b="1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.66</a:t>
                      </a:r>
                      <a:endParaRPr lang="en-US" sz="2800" b="1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1.89</a:t>
                      </a:r>
                      <a:endParaRPr lang="en-US" sz="2800" b="1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1.25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482086"/>
                  </a:ext>
                </a:extLst>
              </a:tr>
              <a:tr h="584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4th Grade</a:t>
                      </a:r>
                      <a:endParaRPr lang="en-US" sz="2800" b="1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/>
                        </a:rPr>
                        <a:t>.38</a:t>
                      </a:r>
                      <a:endParaRPr lang="en-US" sz="2800" b="1" kern="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.93</a:t>
                      </a:r>
                      <a:endParaRPr lang="en-US" sz="2800" b="1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1.33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915699"/>
                  </a:ext>
                </a:extLst>
              </a:tr>
              <a:tr h="584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/>
                        </a:rPr>
                        <a:t>5th Grade</a:t>
                      </a:r>
                      <a:endParaRPr lang="en-US" sz="2800" b="1" kern="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/>
                        </a:rPr>
                        <a:t>1.22</a:t>
                      </a:r>
                      <a:endParaRPr lang="en-US" sz="2800" b="1" kern="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1.93</a:t>
                      </a:r>
                      <a:endParaRPr lang="en-US" sz="2800" b="1" kern="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1.25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121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15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15D2-7F57-AF2A-38D7-55809878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29469"/>
            <a:ext cx="9205651" cy="143500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latin typeface="Algerian" panose="04020705040A02060702" pitchFamily="82" charset="0"/>
              </a:rPr>
              <a:t>STEAM PBL SHOWCASE </a:t>
            </a:r>
            <a:br>
              <a:rPr lang="en-US" dirty="0">
                <a:solidFill>
                  <a:srgbClr val="FFC000"/>
                </a:solidFill>
                <a:latin typeface="Algerian" panose="04020705040A02060702" pitchFamily="82" charset="0"/>
              </a:rPr>
            </a:br>
            <a:r>
              <a:rPr lang="en-US" dirty="0">
                <a:solidFill>
                  <a:srgbClr val="00B0F0"/>
                </a:solidFill>
                <a:latin typeface="Algerian" panose="04020705040A02060702" pitchFamily="82" charset="0"/>
              </a:rPr>
              <a:t>Family Engagement</a:t>
            </a:r>
            <a:endParaRPr lang="en-US" sz="4400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129993-4E19-EF06-CF53-B3D5053E0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6" y="2109220"/>
            <a:ext cx="5627826" cy="422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5A297E7-1654-EA6D-BD43-F8F05D0A9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94" y="2356701"/>
            <a:ext cx="2832705" cy="344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B85F432-5870-2A7C-4D57-D9FA913E3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44" y="1011786"/>
            <a:ext cx="3222420" cy="30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C5C64A73-FB61-5D49-08F1-363BB23E2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631" y="4110088"/>
            <a:ext cx="3222420" cy="250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00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C4B6-A44A-491A-9345-D554EBE1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 –Team Election Results </a:t>
            </a:r>
          </a:p>
        </p:txBody>
      </p:sp>
      <p:sp>
        <p:nvSpPr>
          <p:cNvPr id="42" name="Oval 68">
            <a:extLst>
              <a:ext uri="{FF2B5EF4-FFF2-40B4-BE49-F238E27FC236}">
                <a16:creationId xmlns:a16="http://schemas.microsoft.com/office/drawing/2014/main" id="{AC52CD19-1014-49F6-9EFC-0B3E037B4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7" y="2086166"/>
            <a:ext cx="823913" cy="823913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4C4B64-E71C-D26A-59E0-D11F2C8F7710}"/>
              </a:ext>
            </a:extLst>
          </p:cNvPr>
          <p:cNvSpPr txBox="1"/>
          <p:nvPr/>
        </p:nvSpPr>
        <p:spPr>
          <a:xfrm>
            <a:off x="961534" y="2375555"/>
            <a:ext cx="7466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Parents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– Shan Hines &amp; Jessenia </a:t>
            </a:r>
            <a:r>
              <a:rPr lang="en-US" sz="2800" dirty="0" err="1"/>
              <a:t>Antunez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DB017-F4C3-B153-ED2A-DE6868CE14D0}"/>
              </a:ext>
            </a:extLst>
          </p:cNvPr>
          <p:cNvSpPr txBox="1"/>
          <p:nvPr/>
        </p:nvSpPr>
        <p:spPr>
          <a:xfrm>
            <a:off x="972552" y="3429000"/>
            <a:ext cx="6683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Staff</a:t>
            </a:r>
            <a:r>
              <a:rPr lang="en-US" sz="2800" dirty="0"/>
              <a:t> – Tina Quinn &amp; Briana Spence </a:t>
            </a:r>
          </a:p>
        </p:txBody>
      </p:sp>
    </p:spTree>
    <p:extLst>
      <p:ext uri="{BB962C8B-B14F-4D97-AF65-F5344CB8AC3E}">
        <p14:creationId xmlns:p14="http://schemas.microsoft.com/office/powerpoint/2010/main" val="4207420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C4B6-A44A-491A-9345-D554EBE1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Announcements </a:t>
            </a:r>
          </a:p>
        </p:txBody>
      </p:sp>
      <p:sp>
        <p:nvSpPr>
          <p:cNvPr id="42" name="Oval 68">
            <a:extLst>
              <a:ext uri="{FF2B5EF4-FFF2-40B4-BE49-F238E27FC236}">
                <a16:creationId xmlns:a16="http://schemas.microsoft.com/office/drawing/2014/main" id="{AC52CD19-1014-49F6-9EFC-0B3E037B4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7" y="2086166"/>
            <a:ext cx="823913" cy="823913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4C4B64-E71C-D26A-59E0-D11F2C8F7710}"/>
              </a:ext>
            </a:extLst>
          </p:cNvPr>
          <p:cNvSpPr txBox="1"/>
          <p:nvPr/>
        </p:nvSpPr>
        <p:spPr>
          <a:xfrm>
            <a:off x="546755" y="2375555"/>
            <a:ext cx="1106706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</a:rPr>
              <a:t>Student Recognitions – APS Board Meeting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E-Sports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Minecraft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Math Competition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Science Fair</a:t>
            </a:r>
          </a:p>
          <a:p>
            <a:endParaRPr lang="en-US" sz="4000" b="1" dirty="0">
              <a:solidFill>
                <a:srgbClr val="FFFF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</a:rPr>
              <a:t>Last Day of School – Friday, May 24, 2023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6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br>
              <a:rPr lang="en-US" sz="4800" dirty="0"/>
            </a:br>
            <a:r>
              <a:rPr lang="en-US" sz="4800" dirty="0"/>
              <a:t>Spring MAP Data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173D3-8B7E-4F91-B862-AC30CB0D27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Dobbs Elementary </a:t>
            </a:r>
          </a:p>
        </p:txBody>
      </p:sp>
      <p:pic>
        <p:nvPicPr>
          <p:cNvPr id="9" name="Graphic 8" descr="Book icon">
            <a:extLst>
              <a:ext uri="{FF2B5EF4-FFF2-40B4-BE49-F238E27FC236}">
                <a16:creationId xmlns:a16="http://schemas.microsoft.com/office/drawing/2014/main" id="{E26792AF-5D39-4A12-8EDD-CC09A60BD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993" y="2961000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4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A9AB-76F7-0B01-F4DE-597DD9CF4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 Atlanta Cluster – Fall ~ Winter ~ Spring</a:t>
            </a:r>
            <a:br>
              <a:rPr lang="en-US" dirty="0"/>
            </a:br>
            <a:r>
              <a:rPr lang="en-US" dirty="0"/>
              <a:t>                           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Reading</a:t>
            </a:r>
          </a:p>
        </p:txBody>
      </p:sp>
      <p:pic>
        <p:nvPicPr>
          <p:cNvPr id="6" name="Picture 5" descr="A red and yellow graph">
            <a:extLst>
              <a:ext uri="{FF2B5EF4-FFF2-40B4-BE49-F238E27FC236}">
                <a16:creationId xmlns:a16="http://schemas.microsoft.com/office/drawing/2014/main" id="{A51BF662-EAE6-07BD-FA8B-B80E1E477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11" y="2056980"/>
            <a:ext cx="11317279" cy="459169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3ADFA17-B138-86DE-9971-46C44EEDA207}"/>
              </a:ext>
            </a:extLst>
          </p:cNvPr>
          <p:cNvSpPr/>
          <p:nvPr/>
        </p:nvSpPr>
        <p:spPr>
          <a:xfrm>
            <a:off x="395926" y="5165889"/>
            <a:ext cx="978408" cy="48463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3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A9AB-76F7-0B01-F4DE-597DD9CF4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 Atlanta Cluster – Fall ~ Winter ~ Spring</a:t>
            </a:r>
            <a:br>
              <a:rPr lang="en-US" dirty="0"/>
            </a:br>
            <a:r>
              <a:rPr lang="en-US" dirty="0"/>
              <a:t>                            </a:t>
            </a:r>
            <a:r>
              <a:rPr lang="en-US" dirty="0">
                <a:solidFill>
                  <a:srgbClr val="92D050"/>
                </a:solidFill>
              </a:rPr>
              <a:t>MATH</a:t>
            </a:r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4DFF772F-59A9-B65E-7C66-852F5CE30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01" y="2014411"/>
            <a:ext cx="11298227" cy="462027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856E270-FFD7-5223-233A-6E525905DB55}"/>
              </a:ext>
            </a:extLst>
          </p:cNvPr>
          <p:cNvSpPr/>
          <p:nvPr/>
        </p:nvSpPr>
        <p:spPr>
          <a:xfrm>
            <a:off x="678730" y="6004874"/>
            <a:ext cx="978408" cy="48463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2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Clipboard icon">
            <a:extLst>
              <a:ext uri="{FF2B5EF4-FFF2-40B4-BE49-F238E27FC236}">
                <a16:creationId xmlns:a16="http://schemas.microsoft.com/office/drawing/2014/main" id="{6919C957-53BE-4D79-9BA1-A263BA61F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269" y="797815"/>
            <a:ext cx="952500" cy="952500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41FDF737-A7CF-43BF-B9FC-22E9635B78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 2</a:t>
            </a:r>
            <a:r>
              <a:rPr lang="en-US" baseline="30000" dirty="0"/>
              <a:t>nd</a:t>
            </a:r>
            <a:r>
              <a:rPr lang="en-US" dirty="0"/>
              <a:t> Grade 	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426A8A65-AFFE-4A62-858E-16FA37C441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3163A-0263-DEBC-3E12-DBE1910B9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703" y="2413262"/>
            <a:ext cx="10128067" cy="1577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3ABC04-3028-9EE8-7045-F1DC8D7BB4C0}"/>
              </a:ext>
            </a:extLst>
          </p:cNvPr>
          <p:cNvSpPr txBox="1"/>
          <p:nvPr/>
        </p:nvSpPr>
        <p:spPr>
          <a:xfrm>
            <a:off x="516058" y="2832825"/>
            <a:ext cx="79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RDG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05C6EA-DBED-2854-4F00-AC543A03C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3703" y="4526577"/>
            <a:ext cx="10128067" cy="14877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D6222-A236-547D-05B3-0118908BFC92}"/>
              </a:ext>
            </a:extLst>
          </p:cNvPr>
          <p:cNvSpPr txBox="1"/>
          <p:nvPr/>
        </p:nvSpPr>
        <p:spPr>
          <a:xfrm>
            <a:off x="395926" y="4923020"/>
            <a:ext cx="1036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MATH</a:t>
            </a:r>
          </a:p>
        </p:txBody>
      </p:sp>
    </p:spTree>
    <p:extLst>
      <p:ext uri="{BB962C8B-B14F-4D97-AF65-F5344CB8AC3E}">
        <p14:creationId xmlns:p14="http://schemas.microsoft.com/office/powerpoint/2010/main" val="22413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Clipboard icon">
            <a:extLst>
              <a:ext uri="{FF2B5EF4-FFF2-40B4-BE49-F238E27FC236}">
                <a16:creationId xmlns:a16="http://schemas.microsoft.com/office/drawing/2014/main" id="{6919C957-53BE-4D79-9BA1-A263BA61F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269" y="797815"/>
            <a:ext cx="952500" cy="952500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41FDF737-A7CF-43BF-B9FC-22E9635B78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 3</a:t>
            </a:r>
            <a:r>
              <a:rPr lang="en-US" baseline="30000" dirty="0"/>
              <a:t>rd</a:t>
            </a:r>
            <a:r>
              <a:rPr lang="en-US" dirty="0"/>
              <a:t> Grade  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426A8A65-AFFE-4A62-858E-16FA37C441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3ABC04-3028-9EE8-7045-F1DC8D7BB4C0}"/>
              </a:ext>
            </a:extLst>
          </p:cNvPr>
          <p:cNvSpPr txBox="1"/>
          <p:nvPr/>
        </p:nvSpPr>
        <p:spPr>
          <a:xfrm>
            <a:off x="516058" y="2832825"/>
            <a:ext cx="79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RDG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D6222-A236-547D-05B3-0118908BFC92}"/>
              </a:ext>
            </a:extLst>
          </p:cNvPr>
          <p:cNvSpPr txBox="1"/>
          <p:nvPr/>
        </p:nvSpPr>
        <p:spPr>
          <a:xfrm>
            <a:off x="395926" y="4923020"/>
            <a:ext cx="1036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D3FB3-139F-2DB9-7741-A18D24C3D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778" y="2355139"/>
            <a:ext cx="10180164" cy="15758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F91BEE-7FBA-3082-BBA9-9642498F8B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778" y="4572745"/>
            <a:ext cx="10300296" cy="157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4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Clipboard icon">
            <a:extLst>
              <a:ext uri="{FF2B5EF4-FFF2-40B4-BE49-F238E27FC236}">
                <a16:creationId xmlns:a16="http://schemas.microsoft.com/office/drawing/2014/main" id="{6919C957-53BE-4D79-9BA1-A263BA61F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269" y="797815"/>
            <a:ext cx="952500" cy="952500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41FDF737-A7CF-43BF-B9FC-22E9635B78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 4</a:t>
            </a:r>
            <a:r>
              <a:rPr lang="en-US" baseline="30000" dirty="0"/>
              <a:t>th</a:t>
            </a:r>
            <a:r>
              <a:rPr lang="en-US" dirty="0"/>
              <a:t>  Grade  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426A8A65-AFFE-4A62-858E-16FA37C441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3ABC04-3028-9EE8-7045-F1DC8D7BB4C0}"/>
              </a:ext>
            </a:extLst>
          </p:cNvPr>
          <p:cNvSpPr txBox="1"/>
          <p:nvPr/>
        </p:nvSpPr>
        <p:spPr>
          <a:xfrm>
            <a:off x="516058" y="2832825"/>
            <a:ext cx="79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RDG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D6222-A236-547D-05B3-0118908BFC92}"/>
              </a:ext>
            </a:extLst>
          </p:cNvPr>
          <p:cNvSpPr txBox="1"/>
          <p:nvPr/>
        </p:nvSpPr>
        <p:spPr>
          <a:xfrm>
            <a:off x="324269" y="5107686"/>
            <a:ext cx="98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DB4B7-2E7D-35F7-2959-D6518AFA2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596" y="2366128"/>
            <a:ext cx="10418227" cy="1663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FD2C57-90B0-380C-8470-7CE0F11E1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2597" y="4699757"/>
            <a:ext cx="10631164" cy="141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5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Clipboard icon">
            <a:extLst>
              <a:ext uri="{FF2B5EF4-FFF2-40B4-BE49-F238E27FC236}">
                <a16:creationId xmlns:a16="http://schemas.microsoft.com/office/drawing/2014/main" id="{6919C957-53BE-4D79-9BA1-A263BA61F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269" y="797815"/>
            <a:ext cx="952500" cy="952500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41FDF737-A7CF-43BF-B9FC-22E9635B78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 5</a:t>
            </a:r>
            <a:r>
              <a:rPr lang="en-US" baseline="30000" dirty="0"/>
              <a:t>th</a:t>
            </a:r>
            <a:r>
              <a:rPr lang="en-US" dirty="0"/>
              <a:t>  Grade  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426A8A65-AFFE-4A62-858E-16FA37C441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3ABC04-3028-9EE8-7045-F1DC8D7BB4C0}"/>
              </a:ext>
            </a:extLst>
          </p:cNvPr>
          <p:cNvSpPr txBox="1"/>
          <p:nvPr/>
        </p:nvSpPr>
        <p:spPr>
          <a:xfrm>
            <a:off x="516058" y="2832825"/>
            <a:ext cx="79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RDG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D6222-A236-547D-05B3-0118908BFC92}"/>
              </a:ext>
            </a:extLst>
          </p:cNvPr>
          <p:cNvSpPr txBox="1"/>
          <p:nvPr/>
        </p:nvSpPr>
        <p:spPr>
          <a:xfrm>
            <a:off x="324269" y="5107686"/>
            <a:ext cx="98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EB29DF-7CA4-E34F-142B-C201EA7A4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714" y="2498103"/>
            <a:ext cx="10213109" cy="1540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974BB5-DAD9-07BA-F1F6-2C0472F55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7714" y="4540089"/>
            <a:ext cx="10213109" cy="157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6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Clipboard icon">
            <a:extLst>
              <a:ext uri="{FF2B5EF4-FFF2-40B4-BE49-F238E27FC236}">
                <a16:creationId xmlns:a16="http://schemas.microsoft.com/office/drawing/2014/main" id="{6919C957-53BE-4D79-9BA1-A263BA61F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269" y="797815"/>
            <a:ext cx="952500" cy="952500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41FDF737-A7CF-43BF-B9FC-22E9635B78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 5</a:t>
            </a:r>
            <a:r>
              <a:rPr lang="en-US" baseline="30000" dirty="0"/>
              <a:t>th</a:t>
            </a:r>
            <a:r>
              <a:rPr lang="en-US" dirty="0"/>
              <a:t>  Grade  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426A8A65-AFFE-4A62-858E-16FA37C441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3ABC04-3028-9EE8-7045-F1DC8D7BB4C0}"/>
              </a:ext>
            </a:extLst>
          </p:cNvPr>
          <p:cNvSpPr txBox="1"/>
          <p:nvPr/>
        </p:nvSpPr>
        <p:spPr>
          <a:xfrm>
            <a:off x="5384611" y="2097534"/>
            <a:ext cx="436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     </a:t>
            </a:r>
            <a:r>
              <a:rPr lang="en-US" sz="3600" b="1" dirty="0">
                <a:solidFill>
                  <a:srgbClr val="000000"/>
                </a:solidFill>
                <a:highlight>
                  <a:srgbClr val="FFFF00"/>
                </a:highlight>
              </a:rPr>
              <a:t>SCIENCE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D6222-A236-547D-05B3-0118908BFC92}"/>
              </a:ext>
            </a:extLst>
          </p:cNvPr>
          <p:cNvSpPr txBox="1"/>
          <p:nvPr/>
        </p:nvSpPr>
        <p:spPr>
          <a:xfrm>
            <a:off x="324269" y="5107686"/>
            <a:ext cx="98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</a:p>
        </p:txBody>
      </p:sp>
      <p:pic>
        <p:nvPicPr>
          <p:cNvPr id="4" name="Picture 3" descr="A screenshot of a graph">
            <a:extLst>
              <a:ext uri="{FF2B5EF4-FFF2-40B4-BE49-F238E27FC236}">
                <a16:creationId xmlns:a16="http://schemas.microsoft.com/office/drawing/2014/main" id="{76C9CE2A-A53B-244C-C1F6-647F6FDF1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277" y="3025299"/>
            <a:ext cx="9709608" cy="299394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45E3611-52D7-240F-AB5D-76E1D1D47F6A}"/>
              </a:ext>
            </a:extLst>
          </p:cNvPr>
          <p:cNvSpPr/>
          <p:nvPr/>
        </p:nvSpPr>
        <p:spPr>
          <a:xfrm>
            <a:off x="2243579" y="4044098"/>
            <a:ext cx="716437" cy="314949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22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Custom 1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7421116_win32_fixed.potx" id="{FA6E73D7-AB4D-470A-BC20-4A5DAA7F1483}" vid="{121C5919-B768-4EE0-B81A-4F293224EA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Reflection on learning </Template>
  <TotalTime>293</TotalTime>
  <Words>1324</Words>
  <Application>Microsoft Office PowerPoint</Application>
  <PresentationFormat>Widescreen</PresentationFormat>
  <Paragraphs>146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Algerian</vt:lpstr>
      <vt:lpstr>Arial</vt:lpstr>
      <vt:lpstr>Calibri</vt:lpstr>
      <vt:lpstr>Segoe UI</vt:lpstr>
      <vt:lpstr>Trebuchet MS</vt:lpstr>
      <vt:lpstr>Verdana</vt:lpstr>
      <vt:lpstr>Berlin</vt:lpstr>
      <vt:lpstr>Dobbs’ Go – Team Meeting </vt:lpstr>
      <vt:lpstr> Spring MAP Data </vt:lpstr>
      <vt:lpstr>S. Atlanta Cluster – Fall ~ Winter ~ Spring                             Reading</vt:lpstr>
      <vt:lpstr>S. Atlanta Cluster – Fall ~ Winter ~ Spring                             MATH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BASC -3 Results – Semester 1 </vt:lpstr>
      <vt:lpstr>              Dobbs Writing Data  </vt:lpstr>
      <vt:lpstr>STEAM PBL SHOWCASE  Family Engagement</vt:lpstr>
      <vt:lpstr>Go –Team Election Results </vt:lpstr>
      <vt:lpstr>Announcements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MAP Data/GMAS Prep</dc:title>
  <dc:creator>Ragin, Tiffany</dc:creator>
  <cp:lastModifiedBy>Ragin, Tiffany</cp:lastModifiedBy>
  <cp:revision>6</cp:revision>
  <dcterms:created xsi:type="dcterms:W3CDTF">2024-04-15T15:08:30Z</dcterms:created>
  <dcterms:modified xsi:type="dcterms:W3CDTF">2024-05-23T18:43:06Z</dcterms:modified>
</cp:coreProperties>
</file>